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74" r:id="rId4"/>
    <p:sldId id="268" r:id="rId5"/>
    <p:sldId id="267" r:id="rId6"/>
    <p:sldId id="277" r:id="rId7"/>
    <p:sldId id="280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3F0FDC-6F3D-487A-8EEE-CCB0078B4BFA}" v="20" dt="2023-05-07T09:36:52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326" y="-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d\Documents\Chanelle%20DESS\H&amp;A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d\Documents\Chanelle%20DESS\H&amp;A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d\Documents\Chanelle%20DESS\H&amp;A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EA9"/>
            </a:solidFill>
          </c:spPr>
          <c:invertIfNegative val="0"/>
          <c:val>
            <c:numRef>
              <c:f>Sheet1!$A$18:$A$27</c:f>
              <c:numCache>
                <c:formatCode>General</c:formatCode>
                <c:ptCount val="10"/>
                <c:pt idx="0">
                  <c:v>5</c:v>
                </c:pt>
                <c:pt idx="1">
                  <c:v>20</c:v>
                </c:pt>
                <c:pt idx="2">
                  <c:v>45</c:v>
                </c:pt>
                <c:pt idx="3">
                  <c:v>80</c:v>
                </c:pt>
                <c:pt idx="4">
                  <c:v>125</c:v>
                </c:pt>
                <c:pt idx="5">
                  <c:v>180</c:v>
                </c:pt>
                <c:pt idx="6">
                  <c:v>245</c:v>
                </c:pt>
                <c:pt idx="7">
                  <c:v>320</c:v>
                </c:pt>
                <c:pt idx="8">
                  <c:v>405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8-4382-8460-8AD1FD4AD270}"/>
            </c:ext>
          </c:extLst>
        </c:ser>
        <c:ser>
          <c:idx val="1"/>
          <c:order val="1"/>
          <c:spPr>
            <a:solidFill>
              <a:srgbClr val="2F6C81"/>
            </a:solidFill>
          </c:spPr>
          <c:invertIfNegative val="0"/>
          <c:val>
            <c:numRef>
              <c:f>Sheet1!$B$18:$B$27</c:f>
              <c:numCache>
                <c:formatCode>General</c:formatCode>
                <c:ptCount val="10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100</c:v>
                </c:pt>
                <c:pt idx="4">
                  <c:v>150</c:v>
                </c:pt>
                <c:pt idx="5">
                  <c:v>210</c:v>
                </c:pt>
                <c:pt idx="6">
                  <c:v>280</c:v>
                </c:pt>
                <c:pt idx="7">
                  <c:v>360</c:v>
                </c:pt>
                <c:pt idx="8">
                  <c:v>450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C8-4382-8460-8AD1FD4AD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58248960"/>
        <c:axId val="158250496"/>
      </c:barChart>
      <c:catAx>
        <c:axId val="158248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58250496"/>
        <c:crosses val="autoZero"/>
        <c:auto val="1"/>
        <c:lblAlgn val="ctr"/>
        <c:lblOffset val="100"/>
        <c:noMultiLvlLbl val="0"/>
      </c:catAx>
      <c:valAx>
        <c:axId val="158250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58248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EA9">
                <a:alpha val="87059"/>
              </a:srgbClr>
            </a:solidFill>
          </c:spPr>
          <c:invertIfNegative val="0"/>
          <c:val>
            <c:numRef>
              <c:f>[Book1]Sheet1!$A$18:$A$27</c:f>
              <c:numCache>
                <c:formatCode>General</c:formatCode>
                <c:ptCount val="10"/>
                <c:pt idx="0">
                  <c:v>5</c:v>
                </c:pt>
                <c:pt idx="1">
                  <c:v>20</c:v>
                </c:pt>
                <c:pt idx="2">
                  <c:v>45</c:v>
                </c:pt>
                <c:pt idx="3">
                  <c:v>80</c:v>
                </c:pt>
                <c:pt idx="4">
                  <c:v>125</c:v>
                </c:pt>
                <c:pt idx="5">
                  <c:v>180</c:v>
                </c:pt>
                <c:pt idx="6">
                  <c:v>245</c:v>
                </c:pt>
                <c:pt idx="7">
                  <c:v>320</c:v>
                </c:pt>
                <c:pt idx="8">
                  <c:v>405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0D-4580-922A-7B1957CEA022}"/>
            </c:ext>
          </c:extLst>
        </c:ser>
        <c:ser>
          <c:idx val="1"/>
          <c:order val="1"/>
          <c:spPr>
            <a:solidFill>
              <a:srgbClr val="2F6C81">
                <a:alpha val="87059"/>
              </a:srgbClr>
            </a:solidFill>
          </c:spPr>
          <c:invertIfNegative val="0"/>
          <c:val>
            <c:numRef>
              <c:f>[Book1]Sheet1!$B$18:$B$27</c:f>
              <c:numCache>
                <c:formatCode>General</c:formatCode>
                <c:ptCount val="10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100</c:v>
                </c:pt>
                <c:pt idx="4">
                  <c:v>150</c:v>
                </c:pt>
                <c:pt idx="5">
                  <c:v>210</c:v>
                </c:pt>
                <c:pt idx="6">
                  <c:v>280</c:v>
                </c:pt>
                <c:pt idx="7">
                  <c:v>360</c:v>
                </c:pt>
                <c:pt idx="8">
                  <c:v>450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0D-4580-922A-7B1957CEA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60152960"/>
        <c:axId val="160449664"/>
      </c:barChart>
      <c:catAx>
        <c:axId val="160152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60449664"/>
        <c:crosses val="autoZero"/>
        <c:auto val="1"/>
        <c:lblAlgn val="ctr"/>
        <c:lblOffset val="100"/>
        <c:noMultiLvlLbl val="0"/>
      </c:catAx>
      <c:valAx>
        <c:axId val="160449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0152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EA9">
                <a:alpha val="87059"/>
              </a:srgbClr>
            </a:solidFill>
          </c:spPr>
          <c:invertIfNegative val="0"/>
          <c:val>
            <c:numRef>
              <c:f>Sheet1!$A$18:$A$27</c:f>
              <c:numCache>
                <c:formatCode>General</c:formatCode>
                <c:ptCount val="10"/>
                <c:pt idx="0">
                  <c:v>5</c:v>
                </c:pt>
                <c:pt idx="1">
                  <c:v>20</c:v>
                </c:pt>
                <c:pt idx="2">
                  <c:v>45</c:v>
                </c:pt>
                <c:pt idx="3">
                  <c:v>80</c:v>
                </c:pt>
                <c:pt idx="4">
                  <c:v>125</c:v>
                </c:pt>
                <c:pt idx="5">
                  <c:v>180</c:v>
                </c:pt>
                <c:pt idx="6">
                  <c:v>245</c:v>
                </c:pt>
                <c:pt idx="7">
                  <c:v>320</c:v>
                </c:pt>
                <c:pt idx="8">
                  <c:v>405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A-4AC9-95BE-3552CE902950}"/>
            </c:ext>
          </c:extLst>
        </c:ser>
        <c:ser>
          <c:idx val="1"/>
          <c:order val="1"/>
          <c:spPr>
            <a:solidFill>
              <a:srgbClr val="2F6C81">
                <a:alpha val="87059"/>
              </a:srgbClr>
            </a:solidFill>
          </c:spPr>
          <c:invertIfNegative val="0"/>
          <c:val>
            <c:numRef>
              <c:f>Sheet1!$B$18:$B$27</c:f>
              <c:numCache>
                <c:formatCode>General</c:formatCode>
                <c:ptCount val="10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100</c:v>
                </c:pt>
                <c:pt idx="4">
                  <c:v>150</c:v>
                </c:pt>
                <c:pt idx="5">
                  <c:v>210</c:v>
                </c:pt>
                <c:pt idx="6">
                  <c:v>280</c:v>
                </c:pt>
                <c:pt idx="7">
                  <c:v>360</c:v>
                </c:pt>
                <c:pt idx="8">
                  <c:v>450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BA-4AC9-95BE-3552CE902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64591872"/>
        <c:axId val="164593664"/>
      </c:barChart>
      <c:catAx>
        <c:axId val="1645918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64593664"/>
        <c:crosses val="autoZero"/>
        <c:auto val="1"/>
        <c:lblAlgn val="ctr"/>
        <c:lblOffset val="100"/>
        <c:noMultiLvlLbl val="0"/>
      </c:catAx>
      <c:valAx>
        <c:axId val="164593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4591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EA9"/>
            </a:solidFill>
          </c:spPr>
          <c:invertIfNegative val="0"/>
          <c:val>
            <c:numRef>
              <c:f>Graph!$A$2:$A$11</c:f>
              <c:numCache>
                <c:formatCode>General</c:formatCode>
                <c:ptCount val="10"/>
                <c:pt idx="0">
                  <c:v>5</c:v>
                </c:pt>
                <c:pt idx="1">
                  <c:v>20</c:v>
                </c:pt>
                <c:pt idx="2">
                  <c:v>40</c:v>
                </c:pt>
                <c:pt idx="3">
                  <c:v>80</c:v>
                </c:pt>
                <c:pt idx="4">
                  <c:v>125</c:v>
                </c:pt>
                <c:pt idx="5">
                  <c:v>180</c:v>
                </c:pt>
                <c:pt idx="6">
                  <c:v>245</c:v>
                </c:pt>
                <c:pt idx="7">
                  <c:v>320</c:v>
                </c:pt>
                <c:pt idx="8">
                  <c:v>405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12-4EA2-846D-37431C971799}"/>
            </c:ext>
          </c:extLst>
        </c:ser>
        <c:ser>
          <c:idx val="1"/>
          <c:order val="1"/>
          <c:spPr>
            <a:solidFill>
              <a:srgbClr val="2F6C81"/>
            </a:solidFill>
          </c:spPr>
          <c:invertIfNegative val="0"/>
          <c:val>
            <c:numRef>
              <c:f>Graph!$B$2:$B$11</c:f>
              <c:numCache>
                <c:formatCode>General</c:formatCode>
                <c:ptCount val="10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100</c:v>
                </c:pt>
                <c:pt idx="4">
                  <c:v>150</c:v>
                </c:pt>
                <c:pt idx="5">
                  <c:v>210</c:v>
                </c:pt>
                <c:pt idx="6">
                  <c:v>280</c:v>
                </c:pt>
                <c:pt idx="7">
                  <c:v>360</c:v>
                </c:pt>
                <c:pt idx="8">
                  <c:v>450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12-4EA2-846D-37431C971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1376768"/>
        <c:axId val="121378304"/>
      </c:barChart>
      <c:catAx>
        <c:axId val="1213767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21378304"/>
        <c:crosses val="autoZero"/>
        <c:auto val="1"/>
        <c:lblAlgn val="ctr"/>
        <c:lblOffset val="100"/>
        <c:noMultiLvlLbl val="0"/>
      </c:catAx>
      <c:valAx>
        <c:axId val="1213783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1376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EA9"/>
            </a:solidFill>
          </c:spPr>
          <c:invertIfNegative val="0"/>
          <c:val>
            <c:numRef>
              <c:f>Graph!$A$2:$A$11</c:f>
              <c:numCache>
                <c:formatCode>General</c:formatCode>
                <c:ptCount val="10"/>
                <c:pt idx="0">
                  <c:v>5</c:v>
                </c:pt>
                <c:pt idx="1">
                  <c:v>20</c:v>
                </c:pt>
                <c:pt idx="2">
                  <c:v>40</c:v>
                </c:pt>
                <c:pt idx="3">
                  <c:v>80</c:v>
                </c:pt>
                <c:pt idx="4">
                  <c:v>125</c:v>
                </c:pt>
                <c:pt idx="5">
                  <c:v>180</c:v>
                </c:pt>
                <c:pt idx="6">
                  <c:v>245</c:v>
                </c:pt>
                <c:pt idx="7">
                  <c:v>320</c:v>
                </c:pt>
                <c:pt idx="8">
                  <c:v>405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9E-416E-A1B2-5D9E0E2A237A}"/>
            </c:ext>
          </c:extLst>
        </c:ser>
        <c:ser>
          <c:idx val="1"/>
          <c:order val="1"/>
          <c:spPr>
            <a:solidFill>
              <a:srgbClr val="2F6C81"/>
            </a:solidFill>
          </c:spPr>
          <c:invertIfNegative val="0"/>
          <c:val>
            <c:numRef>
              <c:f>Graph!$B$2:$B$11</c:f>
              <c:numCache>
                <c:formatCode>General</c:formatCode>
                <c:ptCount val="10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100</c:v>
                </c:pt>
                <c:pt idx="4">
                  <c:v>150</c:v>
                </c:pt>
                <c:pt idx="5">
                  <c:v>210</c:v>
                </c:pt>
                <c:pt idx="6">
                  <c:v>280</c:v>
                </c:pt>
                <c:pt idx="7">
                  <c:v>360</c:v>
                </c:pt>
                <c:pt idx="8">
                  <c:v>450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9E-416E-A1B2-5D9E0E2A2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1636736"/>
        <c:axId val="121638272"/>
      </c:barChart>
      <c:catAx>
        <c:axId val="1216367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21638272"/>
        <c:crosses val="autoZero"/>
        <c:auto val="1"/>
        <c:lblAlgn val="ctr"/>
        <c:lblOffset val="100"/>
        <c:noMultiLvlLbl val="0"/>
      </c:catAx>
      <c:valAx>
        <c:axId val="121638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1636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EA9">
                <a:alpha val="87059"/>
              </a:srgbClr>
            </a:solidFill>
          </c:spPr>
          <c:invertIfNegative val="0"/>
          <c:val>
            <c:numRef>
              <c:f>Sheet1!$A$18:$A$27</c:f>
              <c:numCache>
                <c:formatCode>General</c:formatCode>
                <c:ptCount val="10"/>
                <c:pt idx="0">
                  <c:v>5</c:v>
                </c:pt>
                <c:pt idx="1">
                  <c:v>20</c:v>
                </c:pt>
                <c:pt idx="2">
                  <c:v>45</c:v>
                </c:pt>
                <c:pt idx="3">
                  <c:v>80</c:v>
                </c:pt>
                <c:pt idx="4">
                  <c:v>125</c:v>
                </c:pt>
                <c:pt idx="5">
                  <c:v>180</c:v>
                </c:pt>
                <c:pt idx="6">
                  <c:v>245</c:v>
                </c:pt>
                <c:pt idx="7">
                  <c:v>320</c:v>
                </c:pt>
                <c:pt idx="8">
                  <c:v>405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03-4649-A750-2F3B04180332}"/>
            </c:ext>
          </c:extLst>
        </c:ser>
        <c:ser>
          <c:idx val="1"/>
          <c:order val="1"/>
          <c:spPr>
            <a:solidFill>
              <a:srgbClr val="2F6C81">
                <a:alpha val="87059"/>
              </a:srgbClr>
            </a:solidFill>
          </c:spPr>
          <c:invertIfNegative val="0"/>
          <c:val>
            <c:numRef>
              <c:f>Sheet1!$B$18:$B$27</c:f>
              <c:numCache>
                <c:formatCode>General</c:formatCode>
                <c:ptCount val="10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100</c:v>
                </c:pt>
                <c:pt idx="4">
                  <c:v>150</c:v>
                </c:pt>
                <c:pt idx="5">
                  <c:v>210</c:v>
                </c:pt>
                <c:pt idx="6">
                  <c:v>280</c:v>
                </c:pt>
                <c:pt idx="7">
                  <c:v>360</c:v>
                </c:pt>
                <c:pt idx="8">
                  <c:v>450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03-4649-A750-2F3B041803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78721920"/>
        <c:axId val="178723456"/>
      </c:barChart>
      <c:catAx>
        <c:axId val="1787219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78723456"/>
        <c:crosses val="autoZero"/>
        <c:auto val="1"/>
        <c:lblAlgn val="ctr"/>
        <c:lblOffset val="100"/>
        <c:noMultiLvlLbl val="0"/>
      </c:catAx>
      <c:valAx>
        <c:axId val="178723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8721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EA9"/>
            </a:solidFill>
          </c:spPr>
          <c:invertIfNegative val="0"/>
          <c:val>
            <c:numRef>
              <c:f>Graph!$A$2:$A$11</c:f>
              <c:numCache>
                <c:formatCode>General</c:formatCode>
                <c:ptCount val="10"/>
                <c:pt idx="0">
                  <c:v>5</c:v>
                </c:pt>
                <c:pt idx="1">
                  <c:v>20</c:v>
                </c:pt>
                <c:pt idx="2">
                  <c:v>40</c:v>
                </c:pt>
                <c:pt idx="3">
                  <c:v>80</c:v>
                </c:pt>
                <c:pt idx="4">
                  <c:v>125</c:v>
                </c:pt>
                <c:pt idx="5">
                  <c:v>180</c:v>
                </c:pt>
                <c:pt idx="6">
                  <c:v>245</c:v>
                </c:pt>
                <c:pt idx="7">
                  <c:v>320</c:v>
                </c:pt>
                <c:pt idx="8">
                  <c:v>405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C2-496F-96DF-8E738BE339F4}"/>
            </c:ext>
          </c:extLst>
        </c:ser>
        <c:ser>
          <c:idx val="1"/>
          <c:order val="1"/>
          <c:spPr>
            <a:solidFill>
              <a:srgbClr val="2F6C81"/>
            </a:solidFill>
          </c:spPr>
          <c:invertIfNegative val="0"/>
          <c:val>
            <c:numRef>
              <c:f>Graph!$B$2:$B$11</c:f>
              <c:numCache>
                <c:formatCode>General</c:formatCode>
                <c:ptCount val="10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100</c:v>
                </c:pt>
                <c:pt idx="4">
                  <c:v>150</c:v>
                </c:pt>
                <c:pt idx="5">
                  <c:v>210</c:v>
                </c:pt>
                <c:pt idx="6">
                  <c:v>280</c:v>
                </c:pt>
                <c:pt idx="7">
                  <c:v>360</c:v>
                </c:pt>
                <c:pt idx="8">
                  <c:v>450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C2-496F-96DF-8E738BE339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2132352"/>
        <c:axId val="122133888"/>
      </c:barChart>
      <c:catAx>
        <c:axId val="1221323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22133888"/>
        <c:crosses val="autoZero"/>
        <c:auto val="1"/>
        <c:lblAlgn val="ctr"/>
        <c:lblOffset val="100"/>
        <c:noMultiLvlLbl val="0"/>
      </c:catAx>
      <c:valAx>
        <c:axId val="122133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2132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E8EA9"/>
            </a:solidFill>
          </c:spPr>
          <c:invertIfNegative val="0"/>
          <c:val>
            <c:numRef>
              <c:f>Sheet1!$A$18:$A$27</c:f>
              <c:numCache>
                <c:formatCode>General</c:formatCode>
                <c:ptCount val="10"/>
                <c:pt idx="0">
                  <c:v>5</c:v>
                </c:pt>
                <c:pt idx="1">
                  <c:v>20</c:v>
                </c:pt>
                <c:pt idx="2">
                  <c:v>45</c:v>
                </c:pt>
                <c:pt idx="3">
                  <c:v>80</c:v>
                </c:pt>
                <c:pt idx="4">
                  <c:v>125</c:v>
                </c:pt>
                <c:pt idx="5">
                  <c:v>180</c:v>
                </c:pt>
                <c:pt idx="6">
                  <c:v>245</c:v>
                </c:pt>
                <c:pt idx="7">
                  <c:v>320</c:v>
                </c:pt>
                <c:pt idx="8">
                  <c:v>405</c:v>
                </c:pt>
                <c:pt idx="9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28-4714-8496-59B1CCB8B93A}"/>
            </c:ext>
          </c:extLst>
        </c:ser>
        <c:ser>
          <c:idx val="1"/>
          <c:order val="1"/>
          <c:spPr>
            <a:solidFill>
              <a:srgbClr val="2F6C81"/>
            </a:solidFill>
          </c:spPr>
          <c:invertIfNegative val="0"/>
          <c:val>
            <c:numRef>
              <c:f>Sheet1!$B$18:$B$27</c:f>
              <c:numCache>
                <c:formatCode>General</c:formatCode>
                <c:ptCount val="10"/>
                <c:pt idx="0">
                  <c:v>10</c:v>
                </c:pt>
                <c:pt idx="1">
                  <c:v>30</c:v>
                </c:pt>
                <c:pt idx="2">
                  <c:v>60</c:v>
                </c:pt>
                <c:pt idx="3">
                  <c:v>100</c:v>
                </c:pt>
                <c:pt idx="4">
                  <c:v>150</c:v>
                </c:pt>
                <c:pt idx="5">
                  <c:v>210</c:v>
                </c:pt>
                <c:pt idx="6">
                  <c:v>280</c:v>
                </c:pt>
                <c:pt idx="7">
                  <c:v>360</c:v>
                </c:pt>
                <c:pt idx="8">
                  <c:v>450</c:v>
                </c:pt>
                <c:pt idx="9">
                  <c:v>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28-4714-8496-59B1CCB8B9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60264960"/>
        <c:axId val="160266496"/>
      </c:barChart>
      <c:catAx>
        <c:axId val="160264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60266496"/>
        <c:crosses val="autoZero"/>
        <c:auto val="1"/>
        <c:lblAlgn val="ctr"/>
        <c:lblOffset val="100"/>
        <c:noMultiLvlLbl val="0"/>
      </c:catAx>
      <c:valAx>
        <c:axId val="160266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0264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3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0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7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23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56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4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0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42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8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45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2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4E120-DD0D-430B-906E-CC54039BFA31}" type="datetimeFigureOut">
              <a:rPr lang="en-US" smtClean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43B5-5B1B-466D-9E1C-361EC435AB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5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orman@houle.cp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-457200" y="4267200"/>
          <a:ext cx="11430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8"/>
          <p:cNvPicPr/>
          <p:nvPr/>
        </p:nvPicPr>
        <p:blipFill rotWithShape="1">
          <a:blip r:embed="rId3"/>
          <a:srcRect l="69117" t="49221" r="13236" b="33171"/>
          <a:stretch/>
        </p:blipFill>
        <p:spPr bwMode="auto">
          <a:xfrm>
            <a:off x="1828801" y="304800"/>
            <a:ext cx="5780405" cy="19265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343770" y="3276601"/>
            <a:ext cx="74954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>
                <a:solidFill>
                  <a:prstClr val="black"/>
                </a:solidFill>
                <a:latin typeface="Calibri"/>
              </a:rPr>
              <a:t>2023 </a:t>
            </a:r>
            <a:r>
              <a:rPr lang="en-CA" sz="4400" dirty="0">
                <a:solidFill>
                  <a:prstClr val="black"/>
                </a:solidFill>
                <a:latin typeface="Calibri"/>
              </a:rPr>
              <a:t>Income</a:t>
            </a:r>
            <a:r>
              <a:rPr lang="fr-CA" sz="4400" dirty="0">
                <a:solidFill>
                  <a:prstClr val="black"/>
                </a:solidFill>
                <a:latin typeface="Calibri"/>
              </a:rPr>
              <a:t> Tax Planning</a:t>
            </a:r>
          </a:p>
          <a:p>
            <a:endParaRPr lang="fr-CA" sz="4400" dirty="0">
              <a:solidFill>
                <a:prstClr val="black"/>
              </a:solidFill>
              <a:latin typeface="Calibri"/>
            </a:endParaRPr>
          </a:p>
          <a:p>
            <a:r>
              <a:rPr lang="en-US" sz="4400" b="1" dirty="0">
                <a:solidFill>
                  <a:schemeClr val="tx1"/>
                </a:solidFill>
              </a:rPr>
              <a:t>Norman Houle, CPA</a:t>
            </a:r>
            <a:endParaRPr lang="en-US" sz="4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8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-457200" y="4267200"/>
          <a:ext cx="11430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CA" dirty="0"/>
              <a:t>Why</a:t>
            </a:r>
            <a:r>
              <a:rPr lang="fr-CA" dirty="0"/>
              <a:t> Incorporate </a:t>
            </a:r>
            <a:r>
              <a:rPr lang="en-CA" dirty="0"/>
              <a:t>my</a:t>
            </a:r>
            <a:r>
              <a:rPr lang="fr-CA" dirty="0"/>
              <a:t> Business?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81200" y="2057400"/>
            <a:ext cx="8229600" cy="3962400"/>
          </a:xfrm>
        </p:spPr>
        <p:txBody>
          <a:bodyPr/>
          <a:lstStyle/>
          <a:p>
            <a:r>
              <a:rPr lang="fr-CA" dirty="0"/>
              <a:t>Legal Liability</a:t>
            </a:r>
          </a:p>
          <a:p>
            <a:r>
              <a:rPr lang="en-CA" dirty="0"/>
              <a:t>Income</a:t>
            </a:r>
            <a:r>
              <a:rPr lang="fr-CA" dirty="0"/>
              <a:t> Splitting Opportunity</a:t>
            </a:r>
          </a:p>
          <a:p>
            <a:r>
              <a:rPr lang="en-CA" dirty="0"/>
              <a:t>Minimizing</a:t>
            </a:r>
            <a:r>
              <a:rPr lang="fr-CA" dirty="0"/>
              <a:t> Income Taxes</a:t>
            </a:r>
          </a:p>
          <a:p>
            <a:r>
              <a:rPr lang="en-CA" dirty="0"/>
              <a:t>Personal</a:t>
            </a:r>
            <a:r>
              <a:rPr lang="fr-CA" dirty="0"/>
              <a:t> Pension Plan</a:t>
            </a:r>
          </a:p>
          <a:p>
            <a:r>
              <a:rPr lang="fr-CA" dirty="0"/>
              <a:t>Debt </a:t>
            </a:r>
            <a:r>
              <a:rPr lang="en-CA" dirty="0"/>
              <a:t>Repayment</a:t>
            </a:r>
          </a:p>
          <a:p>
            <a:r>
              <a:rPr lang="fr-CA" dirty="0"/>
              <a:t>Private Health Plan 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 rotWithShape="1">
          <a:blip r:embed="rId3"/>
          <a:srcRect l="69117" t="49221" r="13236" b="33171"/>
          <a:stretch/>
        </p:blipFill>
        <p:spPr bwMode="auto">
          <a:xfrm>
            <a:off x="1554894" y="18536"/>
            <a:ext cx="2407507" cy="74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175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-457200" y="4267200"/>
          <a:ext cx="11430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>
            <a:normAutofit/>
          </a:bodyPr>
          <a:lstStyle/>
          <a:p>
            <a:r>
              <a:rPr lang="fr-CA" dirty="0"/>
              <a:t>Deductible </a:t>
            </a:r>
            <a:r>
              <a:rPr lang="en-CA" dirty="0"/>
              <a:t>Expenses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81200" y="2057400"/>
            <a:ext cx="4495800" cy="3962400"/>
          </a:xfrm>
        </p:spPr>
        <p:txBody>
          <a:bodyPr>
            <a:normAutofit/>
          </a:bodyPr>
          <a:lstStyle/>
          <a:p>
            <a:r>
              <a:rPr lang="fr-CA" sz="2800" dirty="0"/>
              <a:t>Advertising – M &amp; E, Donations</a:t>
            </a:r>
          </a:p>
          <a:p>
            <a:r>
              <a:rPr lang="fr-CA" sz="2800" dirty="0"/>
              <a:t>Insurance</a:t>
            </a:r>
          </a:p>
          <a:p>
            <a:r>
              <a:rPr lang="fr-CA" sz="2800" dirty="0"/>
              <a:t>Office Supplies &amp; Tools</a:t>
            </a:r>
          </a:p>
          <a:p>
            <a:r>
              <a:rPr lang="fr-CA" sz="2800" dirty="0"/>
              <a:t>Legal and </a:t>
            </a:r>
            <a:r>
              <a:rPr lang="en-CA" sz="2800" dirty="0"/>
              <a:t>Accounting</a:t>
            </a:r>
            <a:r>
              <a:rPr lang="fr-CA" sz="2800" dirty="0"/>
              <a:t> Fees</a:t>
            </a:r>
          </a:p>
          <a:p>
            <a:r>
              <a:rPr lang="fr-CA" sz="2800" dirty="0"/>
              <a:t>Professional Dues and Fees</a:t>
            </a:r>
            <a:endParaRPr lang="en-US" sz="2800" dirty="0"/>
          </a:p>
        </p:txBody>
      </p:sp>
      <p:pic>
        <p:nvPicPr>
          <p:cNvPr id="10" name="Picture 9"/>
          <p:cNvPicPr/>
          <p:nvPr/>
        </p:nvPicPr>
        <p:blipFill rotWithShape="1">
          <a:blip r:embed="rId3"/>
          <a:srcRect l="69117" t="49221" r="13236" b="33171"/>
          <a:stretch/>
        </p:blipFill>
        <p:spPr bwMode="auto">
          <a:xfrm>
            <a:off x="1554894" y="18536"/>
            <a:ext cx="2407507" cy="74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Content Placeholder 5"/>
          <p:cNvSpPr txBox="1">
            <a:spLocks/>
          </p:cNvSpPr>
          <p:nvPr/>
        </p:nvSpPr>
        <p:spPr>
          <a:xfrm>
            <a:off x="6400800" y="2057400"/>
            <a:ext cx="42672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800" dirty="0"/>
              <a:t>Communications</a:t>
            </a:r>
          </a:p>
          <a:p>
            <a:r>
              <a:rPr lang="en-CA" sz="2800" dirty="0"/>
              <a:t>Depreciation</a:t>
            </a:r>
          </a:p>
          <a:p>
            <a:r>
              <a:rPr lang="fr-CA" sz="2800" dirty="0"/>
              <a:t>Home Office (limited)</a:t>
            </a:r>
          </a:p>
          <a:p>
            <a:r>
              <a:rPr lang="en-CA" sz="2800" dirty="0"/>
              <a:t>Vehicle</a:t>
            </a:r>
            <a:r>
              <a:rPr lang="fr-CA" sz="2800" dirty="0"/>
              <a:t> (limited)</a:t>
            </a:r>
          </a:p>
          <a:p>
            <a:r>
              <a:rPr lang="fr-CA" sz="2800" dirty="0"/>
              <a:t>Record Keeping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326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0540"/>
            <a:ext cx="10972800" cy="1143000"/>
          </a:xfrm>
        </p:spPr>
        <p:txBody>
          <a:bodyPr/>
          <a:lstStyle/>
          <a:p>
            <a:r>
              <a:rPr lang="en-US" dirty="0"/>
              <a:t>Logbook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audit area for CRA</a:t>
            </a:r>
          </a:p>
          <a:p>
            <a:r>
              <a:rPr lang="en-US" dirty="0"/>
              <a:t>When travelling for business the logbook should contain</a:t>
            </a:r>
          </a:p>
          <a:p>
            <a:pPr lvl="1"/>
            <a:r>
              <a:rPr lang="en-US" dirty="0"/>
              <a:t>Date </a:t>
            </a:r>
          </a:p>
          <a:p>
            <a:pPr lvl="1"/>
            <a:r>
              <a:rPr lang="en-US" dirty="0"/>
              <a:t>Destination</a:t>
            </a:r>
          </a:p>
          <a:p>
            <a:pPr lvl="1"/>
            <a:r>
              <a:rPr lang="en-US" dirty="0"/>
              <a:t>Reason for trip</a:t>
            </a:r>
          </a:p>
          <a:p>
            <a:pPr lvl="1"/>
            <a:r>
              <a:rPr lang="en-US" dirty="0"/>
              <a:t>Distance covered</a:t>
            </a:r>
          </a:p>
          <a:p>
            <a:r>
              <a:rPr lang="en-US" dirty="0"/>
              <a:t>Phone apps for this exact purpose</a:t>
            </a:r>
          </a:p>
          <a:p>
            <a:r>
              <a:rPr lang="en-US" dirty="0"/>
              <a:t>Google maps a useful tool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69117" t="49221" r="13236" b="33171"/>
          <a:stretch/>
        </p:blipFill>
        <p:spPr bwMode="auto">
          <a:xfrm>
            <a:off x="1554894" y="18536"/>
            <a:ext cx="2407507" cy="74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-1371600" y="4343400"/>
          <a:ext cx="12344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077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/>
          <a:lstStyle/>
          <a:p>
            <a:r>
              <a:rPr lang="en-US" dirty="0"/>
              <a:t>Self-employment income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Revenue for the year</a:t>
            </a:r>
          </a:p>
          <a:p>
            <a:r>
              <a:rPr lang="en-US" dirty="0"/>
              <a:t>HST returns for the year</a:t>
            </a:r>
          </a:p>
          <a:p>
            <a:r>
              <a:rPr lang="en-US" dirty="0"/>
              <a:t>Expenses for the year</a:t>
            </a:r>
          </a:p>
          <a:p>
            <a:pPr lvl="1"/>
            <a:r>
              <a:rPr lang="en-US" dirty="0"/>
              <a:t>Meals and entertainment</a:t>
            </a:r>
          </a:p>
          <a:p>
            <a:pPr lvl="1"/>
            <a:r>
              <a:rPr lang="en-US" dirty="0"/>
              <a:t>Travel</a:t>
            </a:r>
          </a:p>
          <a:p>
            <a:pPr lvl="1"/>
            <a:r>
              <a:rPr lang="en-US" dirty="0"/>
              <a:t>Promotion</a:t>
            </a:r>
          </a:p>
          <a:p>
            <a:pPr lvl="1"/>
            <a:r>
              <a:rPr lang="en-US" dirty="0"/>
              <a:t>Supplies</a:t>
            </a:r>
          </a:p>
          <a:p>
            <a:r>
              <a:rPr lang="en-US" dirty="0"/>
              <a:t>Business kilometers driven</a:t>
            </a:r>
          </a:p>
          <a:p>
            <a:r>
              <a:rPr lang="en-US" dirty="0"/>
              <a:t>Home office use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69117" t="49221" r="13236" b="33171"/>
          <a:stretch/>
        </p:blipFill>
        <p:spPr bwMode="auto">
          <a:xfrm>
            <a:off x="1554894" y="18536"/>
            <a:ext cx="2407507" cy="74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-1371600" y="4343400"/>
          <a:ext cx="12344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551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-457200" y="4267200"/>
          <a:ext cx="11430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>
            <a:normAutofit/>
          </a:bodyPr>
          <a:lstStyle/>
          <a:p>
            <a:r>
              <a:rPr lang="fr-CA" dirty="0"/>
              <a:t>Income Tax </a:t>
            </a:r>
            <a:r>
              <a:rPr lang="en-CA" dirty="0"/>
              <a:t>Comparison</a:t>
            </a:r>
          </a:p>
        </p:txBody>
      </p:sp>
      <p:pic>
        <p:nvPicPr>
          <p:cNvPr id="10" name="Picture 9"/>
          <p:cNvPicPr/>
          <p:nvPr/>
        </p:nvPicPr>
        <p:blipFill rotWithShape="1">
          <a:blip r:embed="rId3"/>
          <a:srcRect l="69117" t="49221" r="13236" b="33171"/>
          <a:stretch/>
        </p:blipFill>
        <p:spPr bwMode="auto">
          <a:xfrm>
            <a:off x="1554894" y="18536"/>
            <a:ext cx="2407507" cy="74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520300" y="1981201"/>
          <a:ext cx="5151403" cy="31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362514" imgH="2685948" progId="Excel.Sheet.12">
                  <p:embed/>
                </p:oleObj>
              </mc:Choice>
              <mc:Fallback>
                <p:oleObj name="Worksheet" r:id="rId4" imgW="4362514" imgH="2685948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20300" y="1981201"/>
                        <a:ext cx="5151403" cy="317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720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on CRA website</a:t>
            </a:r>
          </a:p>
          <a:p>
            <a:r>
              <a:rPr lang="en-US" dirty="0"/>
              <a:t>Access code mailed within 5-10 business days</a:t>
            </a:r>
          </a:p>
          <a:p>
            <a:r>
              <a:rPr lang="en-US" dirty="0"/>
              <a:t>Access to:</a:t>
            </a:r>
          </a:p>
          <a:p>
            <a:pPr lvl="1"/>
            <a:r>
              <a:rPr lang="en-US" dirty="0"/>
              <a:t>Notices of Assessment</a:t>
            </a:r>
          </a:p>
          <a:p>
            <a:pPr lvl="1"/>
            <a:r>
              <a:rPr lang="en-US" dirty="0"/>
              <a:t>Carryforward balances – RRSP HBP TFSA</a:t>
            </a:r>
          </a:p>
          <a:p>
            <a:pPr lvl="1"/>
            <a:r>
              <a:rPr lang="en-US" dirty="0"/>
              <a:t>Statement of account</a:t>
            </a:r>
          </a:p>
          <a:p>
            <a:pPr lvl="1"/>
            <a:r>
              <a:rPr lang="en-US" dirty="0"/>
              <a:t>Instalment balances</a:t>
            </a:r>
          </a:p>
          <a:p>
            <a:pPr lvl="1"/>
            <a:r>
              <a:rPr lang="en-US" dirty="0"/>
              <a:t>Filed T4 slips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69117" t="49221" r="13236" b="33171"/>
          <a:stretch/>
        </p:blipFill>
        <p:spPr bwMode="auto">
          <a:xfrm>
            <a:off x="1554894" y="18536"/>
            <a:ext cx="2407507" cy="7434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-1371600" y="4343400"/>
          <a:ext cx="12344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234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-457200" y="4267200"/>
          <a:ext cx="11430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8"/>
          <p:cNvPicPr/>
          <p:nvPr/>
        </p:nvPicPr>
        <p:blipFill rotWithShape="1">
          <a:blip r:embed="rId3"/>
          <a:srcRect l="69117" t="49221" r="13236" b="33171"/>
          <a:stretch/>
        </p:blipFill>
        <p:spPr bwMode="auto">
          <a:xfrm>
            <a:off x="1828801" y="304800"/>
            <a:ext cx="5780405" cy="19265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209800" y="2500968"/>
            <a:ext cx="7467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600" dirty="0"/>
              <a:t>Norman Houle, CPA</a:t>
            </a:r>
          </a:p>
          <a:p>
            <a:pPr algn="ctr"/>
            <a:r>
              <a:rPr lang="fr-CA" sz="3600" dirty="0"/>
              <a:t>(613) 736 – 5363 </a:t>
            </a:r>
          </a:p>
          <a:p>
            <a:pPr algn="ctr"/>
            <a:r>
              <a:rPr lang="fr-CA" sz="3600" dirty="0">
                <a:hlinkClick r:id="rId4"/>
              </a:rPr>
              <a:t>Norman@Houle.cpa</a:t>
            </a:r>
            <a:endParaRPr lang="fr-CA" sz="3600" dirty="0"/>
          </a:p>
          <a:p>
            <a:pPr algn="ctr"/>
            <a:r>
              <a:rPr lang="fr-CA" sz="3600" dirty="0"/>
              <a:t>www.houleandassociates.ca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70565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180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1_Office Theme</vt:lpstr>
      <vt:lpstr>Worksheet</vt:lpstr>
      <vt:lpstr>PowerPoint Presentation</vt:lpstr>
      <vt:lpstr>Why Incorporate my Business?</vt:lpstr>
      <vt:lpstr>Deductible Expenses</vt:lpstr>
      <vt:lpstr>Logbook</vt:lpstr>
      <vt:lpstr>Self-employment income</vt:lpstr>
      <vt:lpstr>Income Tax Comparison</vt:lpstr>
      <vt:lpstr>My account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Norman Houle</dc:creator>
  <cp:lastModifiedBy>Norman Houle</cp:lastModifiedBy>
  <cp:revision>2</cp:revision>
  <dcterms:created xsi:type="dcterms:W3CDTF">2023-05-05T10:49:28Z</dcterms:created>
  <dcterms:modified xsi:type="dcterms:W3CDTF">2023-05-07T09:42:20Z</dcterms:modified>
</cp:coreProperties>
</file>